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91" d="100"/>
          <a:sy n="91" d="100"/>
        </p:scale>
        <p:origin x="3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12/12/2016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300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896CF65-F269-45F9-8EB5-C1EAF687D7AE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300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2A88D06-A13D-4462-9075-98D4D2B751E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8063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82B1590-8B4A-4342-B26D-4F3338420E01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5258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CB49195-FCA9-46C8-8830-292310682EBD}" type="slidenum">
              <a:rPr lang="en-US" altLang="en-US"/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52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dirty="0">
                <a:cs typeface="Arial" panose="020B0604020202020204" pitchFamily="34" charset="0"/>
              </a:rPr>
              <a:t>An individual’s own funds are not considered support unless they spend it for support</a:t>
            </a:r>
          </a:p>
          <a:p>
            <a:pPr marL="628650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dirty="0">
                <a:cs typeface="Arial" panose="020B0604020202020204" pitchFamily="34" charset="0"/>
              </a:rPr>
              <a:t>  E.g. - A person receives SS , but saves it</a:t>
            </a:r>
          </a:p>
          <a:p>
            <a:pPr marL="171450" indent="-171450" eaLnBrk="1" hangingPunct="1"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Scholarship received by a full-time student is not considered when determining support</a:t>
            </a:r>
          </a:p>
          <a:p>
            <a:pPr marL="171450" indent="-171450" eaLnBrk="1" hangingPunct="1"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A student loan taken under the student’s own name is considered part of support</a:t>
            </a:r>
          </a:p>
        </p:txBody>
      </p:sp>
    </p:spTree>
    <p:extLst>
      <p:ext uri="{BB962C8B-B14F-4D97-AF65-F5344CB8AC3E}">
        <p14:creationId xmlns:p14="http://schemas.microsoft.com/office/powerpoint/2010/main" val="33070416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4438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C79B65E-1ADD-4FFE-B8FD-E66D03AFAD3F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4439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57FC75B-422D-42B6-8A60-BD9ED232BDD2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8824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4643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Notes/Handouts</a:t>
            </a:r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D1D215-4A54-4A44-BD1F-74F09689AA2D}" type="datetime1">
              <a:rPr lang="en-US" smtClean="0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12/12/2016</a:t>
            </a:fld>
            <a:endParaRPr lang="en-US" dirty="0">
              <a:ea typeface="ＭＳ Ｐゴシック" charset="-128"/>
            </a:endParaRPr>
          </a:p>
        </p:txBody>
      </p:sp>
      <p:sp>
        <p:nvSpPr>
          <p:cNvPr id="14643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1382DEB-9F1E-4267-999B-87F7BBB3ACE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5318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Rules for dependency of children of divorced or separated parents are important – check Pub</a:t>
            </a:r>
            <a:r>
              <a:rPr lang="en-US" altLang="en-US" baseline="0" dirty="0">
                <a:cs typeface="Arial" panose="020B0604020202020204" pitchFamily="34" charset="0"/>
              </a:rPr>
              <a:t> 4012</a:t>
            </a: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4848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1C019A4-B994-480B-A0CF-7AB10C9FD968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4848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F39753D-06B9-46DC-A444-A5A1AA78499A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2693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7A9955D-F9B0-461C-BA5D-4F284B863779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5053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63AFD3C-686C-4086-A096-53AFC82ED535}" type="slidenum">
              <a:rPr lang="en-US" altLang="en-US"/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150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6987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AC0631-5CCB-4E03-ABA8-3BD1C9E8C2C2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63117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Requirement that student must spend at least some part of each of 5 calendar months of tax year in school can be a problem during student’s first or last year in college</a:t>
            </a:r>
          </a:p>
        </p:txBody>
      </p:sp>
      <p:sp>
        <p:nvSpPr>
          <p:cNvPr id="10342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3703F5-97E7-4F52-8B3B-70C86EC47588}" type="slidenum">
              <a:rPr lang="en-US" altLang="en-US" sz="1400"/>
              <a:pPr>
                <a:spcBef>
                  <a:spcPct val="0"/>
                </a:spcBef>
              </a:pPr>
              <a:t>16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3630472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Requirement that student must spend at least some part of each of 5 calendar months of tax year in school can be a problem during student’s first or last year in college</a:t>
            </a:r>
          </a:p>
        </p:txBody>
      </p:sp>
      <p:sp>
        <p:nvSpPr>
          <p:cNvPr id="10342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3703F5-97E7-4F52-8B3B-70C86EC47588}" type="slidenum">
              <a:rPr lang="en-US" altLang="en-US" sz="1400"/>
              <a:pPr>
                <a:spcBef>
                  <a:spcPct val="0"/>
                </a:spcBef>
              </a:pPr>
              <a:t>17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2849233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735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A9BAD88-C016-40E7-B4C3-7622E7609C75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3210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E30DE8-4785-4430-AE52-CBA5CF04CE65}" type="slidenum">
              <a:rPr lang="en-US" altLang="en-US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321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1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A dependent exemption is an exemption taken for someone else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A “Qualifying child” is</a:t>
            </a:r>
            <a:r>
              <a:rPr lang="en-US" altLang="en-US" baseline="0" dirty="0">
                <a:cs typeface="Arial" panose="020B0604020202020204" pitchFamily="34" charset="0"/>
              </a:rPr>
              <a:t> not necessarily a child (e.g. - disabled 40 year old dependent)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baseline="0" dirty="0">
                <a:cs typeface="Arial" panose="020B0604020202020204" pitchFamily="34" charset="0"/>
              </a:rPr>
              <a:t> A “Qualifying relative” is not necessarily a relative (e.g. low-in come non-relative living with Taxpayer)</a:t>
            </a: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570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288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DO</a:t>
            </a:r>
            <a:r>
              <a:rPr lang="en-US" baseline="0" dirty="0"/>
              <a:t> NOT try to figure out dependency without using reference tools.  Rules are very complex.  Make sure you look at footnotes on all charts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565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3414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325851F-114E-4CA3-BD9D-83D398635741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3415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FB27A3C-9F4F-4E5A-9363-B663F5D58BF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270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A qualifying relative does not have to be an actual relative, as long as he/she lived with taxpayer all year as a member of household</a:t>
            </a:r>
          </a:p>
        </p:txBody>
      </p:sp>
      <p:sp>
        <p:nvSpPr>
          <p:cNvPr id="1361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4E14F4D-5DD5-49C9-ADB6-E749967EAE81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3619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1E692E4-4D29-4149-B074-F725B0A736B7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086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382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B443952-3F29-4F0E-AF42-121F7C3B52CF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382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4B1699C-CD0F-48A8-9652-82AD402851F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2646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Exception to citizenship</a:t>
            </a:r>
            <a:r>
              <a:rPr lang="en-US" altLang="en-US" baseline="0" dirty="0">
                <a:cs typeface="Arial" panose="020B0604020202020204" pitchFamily="34" charset="0"/>
              </a:rPr>
              <a:t> rule is if child is adopted from a foreign country</a:t>
            </a: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4029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FD26401-8D38-4B3A-8146-C15BD0BA94D1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4029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A496015-048C-4505-B173-0AF3254DA24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157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4234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D9DB408-C59C-4ED5-9ECB-B4D67ADB1A9C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4234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AB6A325-F19F-4A4C-84B1-8F72BA5AE43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194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Dependents Exemptions</a:t>
            </a:r>
          </a:p>
        </p:txBody>
      </p:sp>
      <p:sp>
        <p:nvSpPr>
          <p:cNvPr id="12902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Pub 17 – Chapter 3</a:t>
            </a:r>
          </a:p>
          <a:p>
            <a:r>
              <a:rPr lang="en-US" altLang="en-US" dirty="0"/>
              <a:t>Pub 4012 – Tab C</a:t>
            </a:r>
          </a:p>
          <a:p>
            <a:r>
              <a:rPr lang="en-US" altLang="en-US" dirty="0"/>
              <a:t>(1040-lines 6c &amp; 6d)</a:t>
            </a:r>
          </a:p>
          <a:p>
            <a:r>
              <a:rPr lang="en-US" altLang="en-US" dirty="0"/>
              <a:t>NJ 1040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1719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What Is Support?</a:t>
            </a:r>
            <a:endParaRPr lang="en-US" altLang="en-US" sz="2700" dirty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000" dirty="0"/>
              <a:t> Dependent portion of household expenses (includes rent, food, utilities, repairs)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/>
              <a:t>		and</a:t>
            </a:r>
          </a:p>
          <a:p>
            <a:pPr>
              <a:lnSpc>
                <a:spcPct val="90000"/>
              </a:lnSpc>
            </a:pPr>
            <a:r>
              <a:rPr lang="en-US" altLang="en-US" sz="3000" dirty="0"/>
              <a:t> Dependent portion of personal expenses (includes clothing, education, medical, travel)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000" dirty="0"/>
              <a:t>                                                            </a:t>
            </a:r>
          </a:p>
          <a:p>
            <a:pPr>
              <a:lnSpc>
                <a:spcPct val="90000"/>
              </a:lnSpc>
            </a:pPr>
            <a:r>
              <a:rPr lang="en-US" altLang="en-US" sz="3000" dirty="0"/>
              <a:t> 50% is the magic number </a:t>
            </a:r>
          </a:p>
          <a:p>
            <a:pPr lvl="1">
              <a:lnSpc>
                <a:spcPct val="90000"/>
              </a:lnSpc>
            </a:pPr>
            <a:r>
              <a:rPr lang="en-US" altLang="en-US" sz="2700" dirty="0"/>
              <a:t> Taxpayer usually knows   </a:t>
            </a:r>
          </a:p>
          <a:p>
            <a:pPr lvl="1">
              <a:lnSpc>
                <a:spcPct val="90000"/>
              </a:lnSpc>
            </a:pPr>
            <a:r>
              <a:rPr lang="en-US" altLang="en-US" sz="2700" dirty="0"/>
              <a:t> If not sure, refer to Pub 4012 Page C-9          </a:t>
            </a:r>
          </a:p>
        </p:txBody>
      </p:sp>
      <p:sp>
        <p:nvSpPr>
          <p:cNvPr id="5" name="TextBox 4" descr="NJ Pub Ref"/>
          <p:cNvSpPr txBox="1"/>
          <p:nvPr/>
        </p:nvSpPr>
        <p:spPr>
          <a:xfrm>
            <a:off x="6918948" y="58579"/>
            <a:ext cx="1850185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pl-PL" sz="1600" dirty="0"/>
              <a:t>Pub 17, Chapter 3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1661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Dependency</a:t>
            </a:r>
            <a:br>
              <a:rPr lang="en-US" altLang="en-US" dirty="0"/>
            </a:br>
            <a:r>
              <a:rPr lang="en-US" altLang="en-US" dirty="0"/>
              <a:t>Residency Tests</a:t>
            </a:r>
            <a:endParaRPr lang="en-US" altLang="en-US" sz="2700" dirty="0"/>
          </a:p>
        </p:txBody>
      </p:sp>
      <p:sp>
        <p:nvSpPr>
          <p:cNvPr id="6042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153400" cy="49530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001132"/>
                </a:solidFill>
              </a:rPr>
              <a:t> To be a </a:t>
            </a:r>
            <a:r>
              <a:rPr lang="en-US" u="sng" dirty="0">
                <a:solidFill>
                  <a:srgbClr val="001132"/>
                </a:solidFill>
              </a:rPr>
              <a:t>Qualifying Child</a:t>
            </a:r>
          </a:p>
          <a:p>
            <a:pPr lvl="1" eaLnBrk="1" hangingPunct="1">
              <a:defRPr/>
            </a:pPr>
            <a:r>
              <a:rPr lang="en-US" dirty="0"/>
              <a:t> Child must live with taxpayer &gt; ½ year</a:t>
            </a:r>
          </a:p>
          <a:p>
            <a:pPr eaLnBrk="1" hangingPunct="1">
              <a:defRPr/>
            </a:pPr>
            <a:r>
              <a:rPr lang="en-US" dirty="0"/>
              <a:t> To be a </a:t>
            </a:r>
            <a:r>
              <a:rPr lang="en-US" u="sng" dirty="0"/>
              <a:t>Qualifying Relative</a:t>
            </a:r>
            <a:endParaRPr lang="en-US" b="1" u="sng" dirty="0"/>
          </a:p>
          <a:p>
            <a:pPr lvl="1" eaLnBrk="1" hangingPunct="1">
              <a:defRPr/>
            </a:pPr>
            <a:r>
              <a:rPr lang="en-US" dirty="0"/>
              <a:t> Actual relative</a:t>
            </a:r>
          </a:p>
          <a:p>
            <a:pPr lvl="2" eaLnBrk="1" hangingPunct="1">
              <a:defRPr/>
            </a:pPr>
            <a:r>
              <a:rPr lang="en-US" dirty="0"/>
              <a:t>Does not have to live with taxpayer</a:t>
            </a:r>
          </a:p>
          <a:p>
            <a:pPr lvl="1" eaLnBrk="1" hangingPunct="1">
              <a:defRPr/>
            </a:pPr>
            <a:r>
              <a:rPr lang="en-US" dirty="0"/>
              <a:t> Any other non-relative</a:t>
            </a:r>
          </a:p>
          <a:p>
            <a:pPr lvl="2" eaLnBrk="1" hangingPunct="1">
              <a:defRPr/>
            </a:pPr>
            <a:r>
              <a:rPr lang="en-US" dirty="0"/>
              <a:t> Must live with taxpayer all year</a:t>
            </a:r>
          </a:p>
          <a:p>
            <a:pPr lvl="2" eaLnBrk="1" hangingPunct="1"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sz="2800" b="1" u="sng" dirty="0"/>
              <a:t>Note: </a:t>
            </a:r>
            <a:r>
              <a:rPr lang="en-US" sz="2800" b="1" dirty="0"/>
              <a:t> </a:t>
            </a:r>
            <a:r>
              <a:rPr lang="en-US" sz="2800" dirty="0"/>
              <a:t>Absences due to school, illness or vacation are considered temporary</a:t>
            </a:r>
            <a:endParaRPr lang="en-US" sz="2800" u="sng" dirty="0"/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sz="2400" b="1" u="sng" dirty="0"/>
          </a:p>
          <a:p>
            <a:pPr lvl="1" eaLnBrk="1" hangingPunct="1">
              <a:defRPr/>
            </a:pPr>
            <a:endParaRPr lang="en-US" sz="2600" b="1" u="sng" dirty="0"/>
          </a:p>
        </p:txBody>
      </p:sp>
      <p:sp>
        <p:nvSpPr>
          <p:cNvPr id="5" name="TextBox 4" descr="NJ Pub Ref"/>
          <p:cNvSpPr txBox="1"/>
          <p:nvPr/>
        </p:nvSpPr>
        <p:spPr>
          <a:xfrm>
            <a:off x="6394764" y="58579"/>
            <a:ext cx="2374369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pl-PL" sz="1600" dirty="0"/>
              <a:t>Pub 4012 tab C, Pub 17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607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200" dirty="0"/>
              <a:t>Dependency Criteria</a:t>
            </a:r>
            <a:br>
              <a:rPr lang="en-US" altLang="en-US" sz="3200" dirty="0"/>
            </a:br>
            <a:r>
              <a:rPr lang="en-US" altLang="en-US" sz="3200" dirty="0"/>
              <a:t>Comparison Between Qualifying Child and Qualifying Relative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en-US" u="sng" dirty="0"/>
              <a:t>Qualifying Child (QC)</a:t>
            </a:r>
          </a:p>
          <a:p>
            <a:r>
              <a:rPr lang="en-US" altLang="en-US" dirty="0"/>
              <a:t>Age:  Younger than Taxpayer &amp; age&lt;19 (&lt;24 if student) OR disabled any age</a:t>
            </a:r>
          </a:p>
          <a:p>
            <a:r>
              <a:rPr lang="en-US" altLang="en-US" dirty="0"/>
              <a:t>Relationship: see list of relatives</a:t>
            </a:r>
          </a:p>
          <a:p>
            <a:r>
              <a:rPr lang="en-US" altLang="en-US" dirty="0"/>
              <a:t>Gross Income: any income</a:t>
            </a:r>
          </a:p>
          <a:p>
            <a:r>
              <a:rPr lang="en-US" altLang="en-US" dirty="0"/>
              <a:t>Support: Child must not provide &gt; 50% </a:t>
            </a:r>
          </a:p>
          <a:p>
            <a:r>
              <a:rPr lang="en-US" altLang="en-US" dirty="0"/>
              <a:t>Residency:  Must live with Taxpayer &gt; ½ year</a:t>
            </a:r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en-US" u="sng" dirty="0"/>
              <a:t>Qualifying Relative (QR)</a:t>
            </a:r>
          </a:p>
          <a:p>
            <a:r>
              <a:rPr lang="en-US" altLang="en-US" dirty="0"/>
              <a:t>Age:  Any age</a:t>
            </a:r>
          </a:p>
          <a:p>
            <a:r>
              <a:rPr lang="en-US" altLang="en-US" dirty="0"/>
              <a:t>Relationship:  adds parents, grandparents, uncle/aunts, in-laws &amp; non-relatives who live with Taxpayer</a:t>
            </a:r>
          </a:p>
          <a:p>
            <a:r>
              <a:rPr lang="en-US" altLang="en-US" dirty="0"/>
              <a:t>Gross Income &lt; $4,000</a:t>
            </a:r>
          </a:p>
          <a:p>
            <a:r>
              <a:rPr lang="en-US" altLang="en-US" dirty="0"/>
              <a:t>Support - Taxpayer must provide &gt; 50%</a:t>
            </a:r>
          </a:p>
          <a:p>
            <a:r>
              <a:rPr lang="en-US" altLang="en-US" dirty="0"/>
              <a:t>Residency: </a:t>
            </a:r>
          </a:p>
          <a:p>
            <a:pPr lvl="1"/>
            <a:r>
              <a:rPr lang="en-US" altLang="en-US" dirty="0"/>
              <a:t>Relatives - Do not have to live with Taxpayer</a:t>
            </a:r>
          </a:p>
          <a:p>
            <a:pPr lvl="1"/>
            <a:r>
              <a:rPr lang="en-US" altLang="en-US" dirty="0"/>
              <a:t>Any other - Must live with Taxpayer all year</a:t>
            </a:r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4572000" y="1524000"/>
            <a:ext cx="0" cy="49149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1011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Federal Dependency Rules Exceptions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 Cannot be a qualifying relative if the person is qualifying child of taxpayer or anyone else</a:t>
            </a:r>
          </a:p>
          <a:p>
            <a:r>
              <a:rPr lang="en-US" altLang="en-US" dirty="0"/>
              <a:t> Separate rules apply for</a:t>
            </a:r>
          </a:p>
          <a:p>
            <a:pPr lvl="1"/>
            <a:r>
              <a:rPr lang="en-US" altLang="en-US" dirty="0"/>
              <a:t> Dependency of married persons filing joint returns (Pub 17, Chapter 3)</a:t>
            </a:r>
          </a:p>
          <a:p>
            <a:pPr lvl="1"/>
            <a:r>
              <a:rPr lang="en-US" altLang="en-US" dirty="0"/>
              <a:t> Dependency exemption for qualifying relative  if taxpayer did not pay more than one-half support (Pub 4012, Page C-7)</a:t>
            </a:r>
          </a:p>
          <a:p>
            <a:pPr lvl="1"/>
            <a:r>
              <a:rPr lang="en-US" altLang="en-US" dirty="0"/>
              <a:t> Dependency of children of divorced or separated parents  or parents who live apart (Pub 4012, Page C-8)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6973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Qualifying Child Of Non-Custodial Parent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100" dirty="0"/>
              <a:t> Parents are divorced, legally separated or lived apart for the last 6 months</a:t>
            </a:r>
          </a:p>
          <a:p>
            <a:pPr>
              <a:lnSpc>
                <a:spcPct val="90000"/>
              </a:lnSpc>
            </a:pPr>
            <a:r>
              <a:rPr lang="en-US" altLang="en-US" sz="3100" dirty="0"/>
              <a:t> Child received more than 50% support from the parents</a:t>
            </a:r>
          </a:p>
          <a:p>
            <a:pPr>
              <a:lnSpc>
                <a:spcPct val="90000"/>
              </a:lnSpc>
            </a:pPr>
            <a:r>
              <a:rPr lang="en-US" altLang="en-US" sz="3100" dirty="0"/>
              <a:t> Child was in custody of one or both parents for more than half the year</a:t>
            </a:r>
          </a:p>
          <a:p>
            <a:pPr>
              <a:lnSpc>
                <a:spcPct val="90000"/>
              </a:lnSpc>
            </a:pPr>
            <a:r>
              <a:rPr lang="en-US" altLang="en-US" sz="3100" dirty="0"/>
              <a:t> Decree or signed agreement by custodial parent provides that the non-custodial parent can claim exemption (paper Form 8332 is required; must be mailed in)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7493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Additional Dependents Input for NJ Return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724400"/>
          </a:xfrm>
        </p:spPr>
        <p:txBody>
          <a:bodyPr>
            <a:normAutofit fontScale="92500"/>
          </a:bodyPr>
          <a:lstStyle/>
          <a:p>
            <a:r>
              <a:rPr lang="en-US" dirty="0"/>
              <a:t> Most TaxSlayer dependent exemption boxes on NJ 1040 are populated based on information from Federal Basic Information section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There is some additional dependent information that you should note on NJ Checklist for later entry in the </a:t>
            </a:r>
            <a:r>
              <a:rPr lang="en-US" dirty="0" err="1">
                <a:solidFill>
                  <a:srgbClr val="FF0000"/>
                </a:solidFill>
              </a:rPr>
              <a:t>TaxSlayer</a:t>
            </a:r>
            <a:r>
              <a:rPr lang="en-US" dirty="0">
                <a:solidFill>
                  <a:srgbClr val="FF0000"/>
                </a:solidFill>
              </a:rPr>
              <a:t> State section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 Extra exemption for dependents &lt; 22 attending college (NJ 1040 Line 11)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 NJ health insurance for dependents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5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1582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Federal/State Differences:   </a:t>
            </a:r>
            <a:br>
              <a:rPr lang="en-US" altLang="en-US"/>
            </a:br>
            <a:r>
              <a:rPr lang="en-US" altLang="en-US"/>
              <a:t>Exemptions for College Students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1676400"/>
          <a:ext cx="82296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7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70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2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ITEM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FEDERAL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STATE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COUNSELOR ACTION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198">
                <a:tc>
                  <a:txBody>
                    <a:bodyPr/>
                    <a:lstStyle/>
                    <a:p>
                      <a:r>
                        <a:rPr lang="en-US" sz="2800" dirty="0" err="1"/>
                        <a:t>Depen</a:t>
                      </a:r>
                      <a:r>
                        <a:rPr lang="en-US" sz="2800" dirty="0"/>
                        <a:t>-dent full-time college student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Parent can claim as dependent if &lt; 24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solidFill>
                            <a:srgbClr val="0070C0"/>
                          </a:solidFill>
                        </a:rPr>
                        <a:t> Parent can claim </a:t>
                      </a:r>
                      <a:r>
                        <a:rPr lang="en-US" sz="2800" dirty="0" err="1">
                          <a:solidFill>
                            <a:srgbClr val="0070C0"/>
                          </a:solidFill>
                        </a:rPr>
                        <a:t>exemp-tion</a:t>
                      </a:r>
                      <a:r>
                        <a:rPr lang="en-US" sz="2800" dirty="0">
                          <a:solidFill>
                            <a:srgbClr val="0070C0"/>
                          </a:solidFill>
                        </a:rPr>
                        <a:t> if depend- </a:t>
                      </a:r>
                      <a:r>
                        <a:rPr lang="en-US" sz="2800" dirty="0" err="1">
                          <a:solidFill>
                            <a:srgbClr val="0070C0"/>
                          </a:solidFill>
                        </a:rPr>
                        <a:t>ent</a:t>
                      </a:r>
                      <a:r>
                        <a:rPr lang="en-US" sz="2800" dirty="0">
                          <a:solidFill>
                            <a:srgbClr val="0070C0"/>
                          </a:solidFill>
                        </a:rPr>
                        <a:t> on Federal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/>
                        <a:t> </a:t>
                      </a:r>
                      <a:r>
                        <a:rPr lang="en-US" sz="2800" baseline="0" dirty="0"/>
                        <a:t>“Check if this person was a FULL-TIME student” on Dependent page </a:t>
                      </a:r>
                      <a:endParaRPr lang="en-US" sz="2800" dirty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8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1941" name="TextBox 5"/>
          <p:cNvSpPr txBox="1">
            <a:spLocks noChangeArrowheads="1"/>
          </p:cNvSpPr>
          <p:nvPr/>
        </p:nvSpPr>
        <p:spPr bwMode="auto">
          <a:xfrm>
            <a:off x="685800" y="5707063"/>
            <a:ext cx="8001000" cy="11080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latin typeface="Arial" charset="0"/>
                <a:cs typeface="Arial" charset="0"/>
              </a:rPr>
              <a:t>* </a:t>
            </a:r>
            <a:r>
              <a:rPr lang="en-US" sz="2200" b="1" dirty="0">
                <a:latin typeface="Arial" charset="0"/>
                <a:cs typeface="Arial" charset="0"/>
              </a:rPr>
              <a:t>Student must attend college full-time for some part of 5 calendar months; parent must pay at least ½ of tuition/ maintenance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8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25960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Federal/State Differences:   </a:t>
            </a:r>
            <a:br>
              <a:rPr lang="en-US" altLang="en-US" dirty="0"/>
            </a:br>
            <a:r>
              <a:rPr lang="en-US" altLang="en-US" dirty="0"/>
              <a:t>Exemptions for College Students</a:t>
            </a:r>
            <a:r>
              <a:rPr lang="en-US" altLang="en-US" sz="1600" b="0" dirty="0"/>
              <a:t>                               (cont’d)</a:t>
            </a:r>
            <a:r>
              <a:rPr lang="en-US" altLang="en-US" dirty="0"/>
              <a:t>  </a:t>
            </a:r>
            <a:r>
              <a:rPr lang="en-US" altLang="en-US" b="0" dirty="0"/>
              <a:t>       </a:t>
            </a:r>
            <a:endParaRPr lang="en-US" alt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1676400"/>
          <a:ext cx="8229600" cy="4815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7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70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2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ITEM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FEDERAL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STATE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COUNSELOR ACTION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198">
                <a:tc>
                  <a:txBody>
                    <a:bodyPr/>
                    <a:lstStyle/>
                    <a:p>
                      <a:r>
                        <a:rPr lang="en-US" sz="2800" dirty="0" err="1"/>
                        <a:t>Depen</a:t>
                      </a:r>
                      <a:r>
                        <a:rPr lang="en-US" sz="2800" dirty="0"/>
                        <a:t>-dent full-time college student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solidFill>
                            <a:srgbClr val="0070C0"/>
                          </a:solidFill>
                        </a:rPr>
                        <a:t> Parent can claim</a:t>
                      </a:r>
                      <a:r>
                        <a:rPr lang="en-US" sz="2800" baseline="0" dirty="0">
                          <a:solidFill>
                            <a:srgbClr val="0070C0"/>
                          </a:solidFill>
                        </a:rPr>
                        <a:t> e</a:t>
                      </a:r>
                      <a:r>
                        <a:rPr lang="en-US" sz="2800" dirty="0">
                          <a:solidFill>
                            <a:srgbClr val="0070C0"/>
                          </a:solidFill>
                        </a:rPr>
                        <a:t>xtra ex- emption if &lt; 22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/>
                        <a:t> “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Enter the number of dependents under age 22 claimed on your federal return that attended college” in</a:t>
                      </a:r>
                      <a:r>
                        <a:rPr lang="en-US" sz="2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State section \ Basic Information</a:t>
                      </a:r>
                      <a:endParaRPr lang="en-US" sz="28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5411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Autofit/>
          </a:bodyPr>
          <a:lstStyle/>
          <a:p>
            <a:r>
              <a:rPr lang="en-US" altLang="en-US" sz="3600" dirty="0"/>
              <a:t>NJ Health Insurance for Dependents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" y="1615440"/>
            <a:ext cx="8001000" cy="4724400"/>
          </a:xfrm>
        </p:spPr>
        <p:txBody>
          <a:bodyPr>
            <a:normAutofit/>
          </a:bodyPr>
          <a:lstStyle/>
          <a:p>
            <a:r>
              <a:rPr lang="en-US" altLang="en-US" dirty="0"/>
              <a:t> NJ informational question about health insurance coverage for dependents </a:t>
            </a:r>
          </a:p>
          <a:p>
            <a:pPr lvl="1"/>
            <a:r>
              <a:rPr lang="en-US" altLang="en-US" dirty="0"/>
              <a:t> Does not impact NJ income tax in any way</a:t>
            </a:r>
          </a:p>
          <a:p>
            <a:pPr lvl="1"/>
            <a:r>
              <a:rPr lang="en-US" altLang="en-US" dirty="0"/>
              <a:t> Used so that NJ can contact people about health insurance through Children’s Health Insurance Program (CHIP) or Family Care</a:t>
            </a:r>
          </a:p>
          <a:p>
            <a:endParaRPr lang="en-US" altLang="en-US" dirty="0"/>
          </a:p>
          <a:p>
            <a:endParaRPr lang="en-US" dirty="0"/>
          </a:p>
        </p:txBody>
      </p:sp>
      <p:pic>
        <p:nvPicPr>
          <p:cNvPr id="8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9" name="Picture 8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18281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46039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Dependent Exemptions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Definition:  Dependent other than taxpayer/spouse who entitles taxpayer to exemption </a:t>
            </a:r>
          </a:p>
          <a:p>
            <a:r>
              <a:rPr lang="en-US" altLang="en-US" dirty="0"/>
              <a:t> Dependent must be either</a:t>
            </a:r>
          </a:p>
          <a:p>
            <a:pPr lvl="1"/>
            <a:r>
              <a:rPr lang="en-US" altLang="en-US" dirty="0"/>
              <a:t> Qualifying child     </a:t>
            </a:r>
            <a:r>
              <a:rPr lang="en-US" altLang="en-US" b="1" dirty="0"/>
              <a:t>OR</a:t>
            </a:r>
          </a:p>
          <a:p>
            <a:pPr lvl="1"/>
            <a:r>
              <a:rPr lang="en-US" altLang="en-US" dirty="0"/>
              <a:t> Qualifying relative 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3831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r>
              <a:rPr lang="en-US" dirty="0"/>
              <a:t>Dependent Exemptions Types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1600200"/>
          <a:ext cx="7772400" cy="402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7374">
                <a:tc>
                  <a:txBody>
                    <a:bodyPr/>
                    <a:lstStyle/>
                    <a:p>
                      <a:r>
                        <a:rPr lang="en-US" sz="2400" dirty="0"/>
                        <a:t>Exemption</a:t>
                      </a:r>
                      <a:r>
                        <a:rPr lang="en-US" sz="2400" baseline="0" dirty="0"/>
                        <a:t> Type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Federal Exemption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NJ Exemption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6498">
                <a:tc>
                  <a:txBody>
                    <a:bodyPr/>
                    <a:lstStyle/>
                    <a:p>
                      <a:r>
                        <a:rPr lang="en-US" sz="2200" dirty="0"/>
                        <a:t>Dependents:</a:t>
                      </a:r>
                    </a:p>
                    <a:p>
                      <a:pPr lvl="1"/>
                      <a:r>
                        <a:rPr lang="en-US" altLang="en-US" sz="2200" dirty="0"/>
                        <a:t>Qualifying child</a:t>
                      </a:r>
                    </a:p>
                    <a:p>
                      <a:pPr lvl="1"/>
                      <a:r>
                        <a:rPr lang="en-US" altLang="en-US" sz="2200" dirty="0"/>
                        <a:t>Qualifying relative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3288">
                <a:tc>
                  <a:txBody>
                    <a:bodyPr/>
                    <a:lstStyle/>
                    <a:p>
                      <a:r>
                        <a:rPr lang="en-US" sz="2200" dirty="0"/>
                        <a:t>College Student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Exemption</a:t>
                      </a:r>
                      <a:r>
                        <a:rPr lang="en-US" sz="2200" baseline="0" dirty="0"/>
                        <a:t> only if college student is a dependent &amp; under 24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Same exemption as Federal if under 24, plus extra exemption if under 22 (see</a:t>
                      </a:r>
                      <a:r>
                        <a:rPr lang="en-US" sz="2200" baseline="0" dirty="0"/>
                        <a:t> rules)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914400" y="5629870"/>
            <a:ext cx="723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indent="0" algn="ctr">
              <a:buNone/>
            </a:pPr>
            <a:r>
              <a:rPr lang="en-US" altLang="en-US" sz="2400" i="1" dirty="0"/>
              <a:t>NJ generally follows Federal rules for dependent exemptions, with a few additions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53308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Useful Tools For Dependent Exemptions Validation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09600" y="1676401"/>
          <a:ext cx="8229600" cy="44359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83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812">
                <a:tc>
                  <a:txBody>
                    <a:bodyPr/>
                    <a:lstStyle/>
                    <a:p>
                      <a:r>
                        <a:rPr lang="en-US" sz="2000" dirty="0"/>
                        <a:t>Rules</a:t>
                      </a:r>
                      <a:r>
                        <a:rPr lang="en-US" sz="2000" baseline="0" dirty="0"/>
                        <a:t> for Exemption for a Dependent or  Qualifying Relative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Pub 4012 Tab C, also available in laminated</a:t>
                      </a:r>
                      <a:r>
                        <a:rPr lang="en-US" sz="2000" baseline="0" dirty="0"/>
                        <a:t> Resource Tool for Tax Counselors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1513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Via TaxPrep4Free.org link: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000" dirty="0"/>
                        <a:t>Use automated tool available on IRS.gov called </a:t>
                      </a:r>
                      <a:r>
                        <a:rPr lang="en-US" altLang="en-US" sz="2000" u="sng" dirty="0"/>
                        <a:t>Interactive Tax Assistant “ITA”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621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Via TaxPrep4Free.org link: </a:t>
                      </a:r>
                    </a:p>
                    <a:p>
                      <a:r>
                        <a:rPr lang="en-US" sz="2000" dirty="0"/>
                        <a:t>Use automated tool available on Preparer page, right column </a:t>
                      </a:r>
                      <a:r>
                        <a:rPr lang="en-US" sz="2000" u="sng" dirty="0"/>
                        <a:t>Qualifying Child/Qualifying Relative Flowchart Tool</a:t>
                      </a:r>
                    </a:p>
                    <a:p>
                      <a:r>
                        <a:rPr lang="en-US" sz="2000" u="none" dirty="0"/>
                        <a:t>Use automated tool available on Preparer page, right column </a:t>
                      </a:r>
                      <a:r>
                        <a:rPr lang="en-US" sz="2000" u="sng" dirty="0"/>
                        <a:t>Dependent Calculator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76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Federal Dependency Rules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anose="05000000000000000000" pitchFamily="2" charset="2"/>
              <a:buNone/>
              <a:defRPr/>
            </a:pPr>
            <a:r>
              <a:rPr lang="en-US" dirty="0"/>
              <a:t>Six tests to determine if someone is a dependent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Age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Relationship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Citizen/Resident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Gross Income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Support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Residency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5" name="TextBox 4" descr="NJ Pub Ref"/>
          <p:cNvSpPr txBox="1"/>
          <p:nvPr/>
        </p:nvSpPr>
        <p:spPr>
          <a:xfrm>
            <a:off x="6273450" y="58579"/>
            <a:ext cx="2495683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pl-PL" sz="1600" dirty="0"/>
              <a:t>Pub 4012 </a:t>
            </a:r>
            <a:r>
              <a:rPr lang="en-US" sz="1600" dirty="0"/>
              <a:t>T</a:t>
            </a:r>
            <a:r>
              <a:rPr lang="pl-PL" sz="1600" dirty="0"/>
              <a:t>ab C, Pub 17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2778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Dependency Age Test</a:t>
            </a:r>
            <a:endParaRPr lang="en-US" altLang="en-US" sz="2700" dirty="0"/>
          </a:p>
        </p:txBody>
      </p:sp>
      <p:sp>
        <p:nvSpPr>
          <p:cNvPr id="13517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153400" cy="4953000"/>
          </a:xfrm>
        </p:spPr>
        <p:txBody>
          <a:bodyPr/>
          <a:lstStyle/>
          <a:p>
            <a:pPr eaLnBrk="1" hangingPunct="1"/>
            <a:r>
              <a:rPr lang="en-US" altLang="en-US" sz="3400" dirty="0"/>
              <a:t> To be a </a:t>
            </a:r>
            <a:r>
              <a:rPr lang="en-US" altLang="en-US" sz="3400" u="sng" dirty="0"/>
              <a:t>Qualifying Child</a:t>
            </a:r>
          </a:p>
          <a:p>
            <a:pPr lvl="1" eaLnBrk="1" hangingPunct="1"/>
            <a:r>
              <a:rPr lang="en-US" altLang="en-US" sz="3400" dirty="0"/>
              <a:t> Age younger than taxpayer(or spouse if MFJ)</a:t>
            </a:r>
          </a:p>
          <a:p>
            <a:pPr lvl="1" eaLnBrk="1" hangingPunct="1"/>
            <a:r>
              <a:rPr lang="en-US" altLang="en-US" sz="3400" dirty="0"/>
              <a:t> Age &lt;19 (or &lt;24 if full-time student)</a:t>
            </a:r>
          </a:p>
          <a:p>
            <a:pPr lvl="1" eaLnBrk="1" hangingPunct="1"/>
            <a:r>
              <a:rPr lang="en-US" altLang="en-US" sz="3400" dirty="0"/>
              <a:t> Any age if disabled</a:t>
            </a:r>
          </a:p>
          <a:p>
            <a:pPr eaLnBrk="1" hangingPunct="1"/>
            <a:r>
              <a:rPr lang="en-US" altLang="en-US" sz="3400" dirty="0"/>
              <a:t> To be a </a:t>
            </a:r>
            <a:r>
              <a:rPr lang="en-US" altLang="en-US" sz="3400" u="sng" dirty="0"/>
              <a:t>Qualifying Relative</a:t>
            </a:r>
          </a:p>
          <a:p>
            <a:pPr lvl="1" eaLnBrk="1" hangingPunct="1"/>
            <a:r>
              <a:rPr lang="en-US" altLang="en-US" sz="3400" dirty="0"/>
              <a:t> No age requirement</a:t>
            </a:r>
          </a:p>
        </p:txBody>
      </p:sp>
      <p:sp>
        <p:nvSpPr>
          <p:cNvPr id="5" name="TextBox 4" descr="NJ Pub Ref"/>
          <p:cNvSpPr txBox="1"/>
          <p:nvPr/>
        </p:nvSpPr>
        <p:spPr>
          <a:xfrm>
            <a:off x="6273450" y="58579"/>
            <a:ext cx="2495683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pl-PL" sz="1600" dirty="0"/>
              <a:t>Pub 4012 </a:t>
            </a:r>
            <a:r>
              <a:rPr lang="en-US" sz="1600" dirty="0"/>
              <a:t>T</a:t>
            </a:r>
            <a:r>
              <a:rPr lang="pl-PL" sz="1600" dirty="0"/>
              <a:t>ab C, Pub 17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469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Dependency Relationship Test</a:t>
            </a:r>
            <a:endParaRPr lang="en-US" altLang="en-US" sz="2700" dirty="0"/>
          </a:p>
        </p:txBody>
      </p:sp>
      <p:sp>
        <p:nvSpPr>
          <p:cNvPr id="6246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153400" cy="49530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/>
              <a:t>To be a </a:t>
            </a:r>
            <a:r>
              <a:rPr lang="en-US" u="sng" dirty="0"/>
              <a:t>Qualifying Child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sz="3000" dirty="0"/>
              <a:t>Son, daughter, step or foster child, brother, sister, grandchild, niece or nephew</a:t>
            </a:r>
          </a:p>
          <a:p>
            <a:pPr marL="857250" lvl="2" indent="0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sz="2800" dirty="0"/>
              <a:t>Aunts, uncles &amp; cousins do not qualify</a:t>
            </a:r>
          </a:p>
          <a:p>
            <a:pPr marL="57150" indent="0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/>
              <a:t> To be a </a:t>
            </a:r>
            <a:r>
              <a:rPr lang="en-US" u="sng" dirty="0"/>
              <a:t>Qualifying Relative</a:t>
            </a:r>
          </a:p>
          <a:p>
            <a:pPr lvl="1" eaLnBrk="1" hangingPunct="1">
              <a:defRPr/>
            </a:pPr>
            <a:r>
              <a:rPr lang="en-US" sz="3000" dirty="0"/>
              <a:t> Same as Qualifying Child + father, mother, grandparents, uncle/aunt, all in-laws (not cousins) or </a:t>
            </a:r>
            <a:r>
              <a:rPr lang="en-US" sz="3000" u="sng" dirty="0"/>
              <a:t>any other person </a:t>
            </a:r>
            <a:r>
              <a:rPr lang="en-US" sz="3000" dirty="0"/>
              <a:t>who lived with you all year as a member of your household (including cousins)</a:t>
            </a:r>
          </a:p>
        </p:txBody>
      </p:sp>
      <p:sp>
        <p:nvSpPr>
          <p:cNvPr id="5" name="TextBox 4" descr="NJ Pub Ref"/>
          <p:cNvSpPr txBox="1"/>
          <p:nvPr/>
        </p:nvSpPr>
        <p:spPr>
          <a:xfrm>
            <a:off x="6273450" y="58579"/>
            <a:ext cx="2495683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pl-PL" sz="1600" dirty="0"/>
              <a:t>Pub 4012 </a:t>
            </a:r>
            <a:r>
              <a:rPr lang="en-US" sz="1600" dirty="0"/>
              <a:t>T</a:t>
            </a:r>
            <a:r>
              <a:rPr lang="pl-PL" sz="1600" dirty="0"/>
              <a:t>ab C, Pub 17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1675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Dependency </a:t>
            </a:r>
            <a:br>
              <a:rPr lang="en-US" altLang="en-US" dirty="0"/>
            </a:br>
            <a:r>
              <a:rPr lang="en-US" altLang="en-US" dirty="0"/>
              <a:t>Citizen/Resident &amp; Gross Income Tests</a:t>
            </a:r>
            <a:endParaRPr lang="en-US" altLang="en-US" sz="2700" dirty="0"/>
          </a:p>
        </p:txBody>
      </p:sp>
      <p:sp>
        <p:nvSpPr>
          <p:cNvPr id="13926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153400" cy="4953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3000" dirty="0"/>
              <a:t> Citizen/Resident Test:   </a:t>
            </a:r>
          </a:p>
          <a:p>
            <a:pPr lvl="1" eaLnBrk="1" hangingPunct="1"/>
            <a:r>
              <a:rPr lang="en-US" altLang="en-US" sz="2600" dirty="0"/>
              <a:t> To be a </a:t>
            </a:r>
            <a:r>
              <a:rPr lang="en-US" altLang="en-US" sz="2600" u="sng" dirty="0"/>
              <a:t>Qualifying Child or Qualifying Relative</a:t>
            </a:r>
          </a:p>
          <a:p>
            <a:pPr lvl="2" eaLnBrk="1" hangingPunct="1"/>
            <a:r>
              <a:rPr lang="en-US" altLang="en-US" dirty="0"/>
              <a:t> Must be US citizen or resident of US, Canada or Mexico </a:t>
            </a:r>
          </a:p>
          <a:p>
            <a:pPr eaLnBrk="1" hangingPunct="1"/>
            <a:r>
              <a:rPr lang="en-US" altLang="en-US" sz="3000" dirty="0"/>
              <a:t> Gross Income Test:</a:t>
            </a:r>
          </a:p>
          <a:p>
            <a:pPr lvl="1" eaLnBrk="1" hangingPunct="1"/>
            <a:r>
              <a:rPr lang="en-US" altLang="en-US" sz="2600" dirty="0"/>
              <a:t> To be a </a:t>
            </a:r>
            <a:r>
              <a:rPr lang="en-US" altLang="en-US" sz="2600" u="sng" dirty="0"/>
              <a:t>Qualifying Child</a:t>
            </a:r>
          </a:p>
          <a:p>
            <a:pPr lvl="2" eaLnBrk="1" hangingPunct="1"/>
            <a:r>
              <a:rPr lang="en-US" altLang="en-US" sz="2000" dirty="0"/>
              <a:t> </a:t>
            </a:r>
            <a:r>
              <a:rPr lang="en-US" altLang="en-US" dirty="0"/>
              <a:t>Any income</a:t>
            </a:r>
          </a:p>
          <a:p>
            <a:pPr lvl="1" eaLnBrk="1" hangingPunct="1"/>
            <a:r>
              <a:rPr lang="en-US" altLang="en-US" sz="2600" dirty="0"/>
              <a:t> To be a </a:t>
            </a:r>
            <a:r>
              <a:rPr lang="en-US" altLang="en-US" sz="2600" u="sng" dirty="0"/>
              <a:t>Qualifying Relative</a:t>
            </a:r>
          </a:p>
          <a:p>
            <a:pPr lvl="2" eaLnBrk="1" hangingPunct="1"/>
            <a:r>
              <a:rPr lang="en-US" altLang="en-US" dirty="0"/>
              <a:t> Gross Income  &lt; $4,000</a:t>
            </a:r>
            <a:endParaRPr lang="en-US" altLang="en-US" b="1" u="sng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 dirty="0"/>
              <a:t>Note:   </a:t>
            </a:r>
            <a:r>
              <a:rPr lang="en-US" altLang="en-US" sz="2800" dirty="0"/>
              <a:t>Gross Income as defined for this test does not include tax-exempt income</a:t>
            </a:r>
            <a:r>
              <a:rPr lang="en-US" altLang="en-US" sz="2800" b="1" dirty="0"/>
              <a:t> </a:t>
            </a:r>
          </a:p>
        </p:txBody>
      </p:sp>
      <p:sp>
        <p:nvSpPr>
          <p:cNvPr id="5" name="TextBox 4" descr="NJ Pub Ref"/>
          <p:cNvSpPr txBox="1"/>
          <p:nvPr/>
        </p:nvSpPr>
        <p:spPr>
          <a:xfrm>
            <a:off x="6273450" y="58579"/>
            <a:ext cx="2495683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pl-PL" sz="1600" dirty="0"/>
              <a:t>Pub 4012 </a:t>
            </a:r>
            <a:r>
              <a:rPr lang="en-US" sz="1600" dirty="0"/>
              <a:t>T</a:t>
            </a:r>
            <a:r>
              <a:rPr lang="pl-PL" sz="1600" dirty="0"/>
              <a:t>ab C, Pub 17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9292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Dependency </a:t>
            </a:r>
            <a:br>
              <a:rPr lang="en-US" altLang="en-US" dirty="0"/>
            </a:br>
            <a:r>
              <a:rPr lang="en-US" altLang="en-US" dirty="0"/>
              <a:t>Support Test</a:t>
            </a:r>
            <a:endParaRPr lang="en-US" altLang="en-US" sz="2700" dirty="0"/>
          </a:p>
        </p:txBody>
      </p:sp>
      <p:sp>
        <p:nvSpPr>
          <p:cNvPr id="14131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153400" cy="4953000"/>
          </a:xfrm>
        </p:spPr>
        <p:txBody>
          <a:bodyPr/>
          <a:lstStyle/>
          <a:p>
            <a:pPr eaLnBrk="1" hangingPunct="1"/>
            <a:r>
              <a:rPr lang="en-US" altLang="en-US" sz="3000" dirty="0"/>
              <a:t> To be a </a:t>
            </a:r>
            <a:r>
              <a:rPr lang="en-US" altLang="en-US" sz="3000" u="sng" dirty="0"/>
              <a:t>Qualifying Child</a:t>
            </a:r>
          </a:p>
          <a:p>
            <a:pPr lvl="1" eaLnBrk="1" hangingPunct="1"/>
            <a:r>
              <a:rPr lang="en-US" altLang="en-US" dirty="0"/>
              <a:t> Child must not provide &gt; 50% of own support</a:t>
            </a:r>
          </a:p>
          <a:p>
            <a:pPr eaLnBrk="1" hangingPunct="1"/>
            <a:r>
              <a:rPr lang="en-US" altLang="en-US" sz="3000" dirty="0"/>
              <a:t> To be a </a:t>
            </a:r>
            <a:r>
              <a:rPr lang="en-US" altLang="en-US" sz="3000" u="sng" dirty="0"/>
              <a:t>Qualifying Relative</a:t>
            </a:r>
          </a:p>
          <a:p>
            <a:pPr lvl="1" eaLnBrk="1" hangingPunct="1"/>
            <a:r>
              <a:rPr lang="en-US" altLang="en-US" dirty="0"/>
              <a:t> Taxpayer must provide &gt; 50% of person’s support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400" b="1" u="sng" dirty="0"/>
          </a:p>
          <a:p>
            <a:pPr lvl="1" eaLnBrk="1" hangingPunct="1"/>
            <a:endParaRPr lang="en-US" altLang="en-US" sz="2600" b="1" u="sng" dirty="0"/>
          </a:p>
        </p:txBody>
      </p:sp>
      <p:sp>
        <p:nvSpPr>
          <p:cNvPr id="5" name="TextBox 4" descr="NJ Pub Ref"/>
          <p:cNvSpPr txBox="1"/>
          <p:nvPr/>
        </p:nvSpPr>
        <p:spPr>
          <a:xfrm>
            <a:off x="6273450" y="58579"/>
            <a:ext cx="2495683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pl-PL" sz="1600" dirty="0"/>
              <a:t>Pub 4012 </a:t>
            </a:r>
            <a:r>
              <a:rPr lang="en-US" sz="1600" dirty="0"/>
              <a:t>T</a:t>
            </a:r>
            <a:r>
              <a:rPr lang="pl-PL" sz="1600" dirty="0"/>
              <a:t>ab C, Pub 17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4254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1489</Words>
  <Application>Microsoft Office PowerPoint</Application>
  <PresentationFormat>On-screen Show (4:3)</PresentationFormat>
  <Paragraphs>246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ＭＳ Ｐゴシック</vt:lpstr>
      <vt:lpstr>Arial</vt:lpstr>
      <vt:lpstr>Calibri</vt:lpstr>
      <vt:lpstr>Verdana</vt:lpstr>
      <vt:lpstr>Wingdings</vt:lpstr>
      <vt:lpstr>NJ Template 06</vt:lpstr>
      <vt:lpstr>Dependents Exemptions</vt:lpstr>
      <vt:lpstr>Dependent Exemptions</vt:lpstr>
      <vt:lpstr>Dependent Exemptions Types</vt:lpstr>
      <vt:lpstr>Useful Tools For Dependent Exemptions Validation</vt:lpstr>
      <vt:lpstr>Federal Dependency Rules</vt:lpstr>
      <vt:lpstr>Dependency Age Test</vt:lpstr>
      <vt:lpstr>Dependency Relationship Test</vt:lpstr>
      <vt:lpstr>Dependency  Citizen/Resident &amp; Gross Income Tests</vt:lpstr>
      <vt:lpstr>Dependency  Support Test</vt:lpstr>
      <vt:lpstr>What Is Support?</vt:lpstr>
      <vt:lpstr>Dependency Residency Tests</vt:lpstr>
      <vt:lpstr>Dependency Criteria Comparison Between Qualifying Child and Qualifying Relative</vt:lpstr>
      <vt:lpstr>Federal Dependency Rules Exceptions</vt:lpstr>
      <vt:lpstr>Qualifying Child Of Non-Custodial Parent</vt:lpstr>
      <vt:lpstr>Additional Dependents Input for NJ Return</vt:lpstr>
      <vt:lpstr>Federal/State Differences:    Exemptions for College Students</vt:lpstr>
      <vt:lpstr>Federal/State Differences:    Exemptions for College Students                               (cont’d)         </vt:lpstr>
      <vt:lpstr>NJ Health Insurance for Dependents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2016-12-12T20:54:25Z</dcterms:modified>
</cp:coreProperties>
</file>